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6" r:id="rId4"/>
    <p:sldId id="259" r:id="rId5"/>
    <p:sldId id="277" r:id="rId6"/>
    <p:sldId id="260" r:id="rId7"/>
    <p:sldId id="261" r:id="rId8"/>
    <p:sldId id="262" r:id="rId9"/>
    <p:sldId id="263" r:id="rId10"/>
    <p:sldId id="264" r:id="rId11"/>
    <p:sldId id="265" r:id="rId12"/>
    <p:sldId id="281" r:id="rId13"/>
    <p:sldId id="266" r:id="rId14"/>
    <p:sldId id="267" r:id="rId15"/>
    <p:sldId id="280" r:id="rId16"/>
    <p:sldId id="268" r:id="rId17"/>
    <p:sldId id="279" r:id="rId18"/>
    <p:sldId id="269" r:id="rId19"/>
    <p:sldId id="278" r:id="rId20"/>
    <p:sldId id="270" r:id="rId21"/>
    <p:sldId id="271" r:id="rId22"/>
    <p:sldId id="272" r:id="rId23"/>
    <p:sldId id="273" r:id="rId24"/>
    <p:sldId id="274" r:id="rId25"/>
    <p:sldId id="27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FBA318-35F0-42C4-89AA-5AB24764902B}" type="datetimeFigureOut">
              <a:rPr lang="en-US" smtClean="0"/>
              <a:pPr/>
              <a:t>12/16/2014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673184-9BC0-4D27-8D38-7B10124192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673184-9BC0-4D27-8D38-7B10124192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673184-9BC0-4D27-8D38-7B10124192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673184-9BC0-4D27-8D38-7B101241926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673184-9BC0-4D27-8D38-7B101241926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673184-9BC0-4D27-8D38-7B101241926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673184-9BC0-4D27-8D38-7B101241926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673184-9BC0-4D27-8D38-7B101241926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FBA318-35F0-42C4-89AA-5AB24764902B}" type="datetimeFigureOut">
              <a:rPr lang="en-US" smtClean="0"/>
              <a:pPr/>
              <a:t>12/16/2014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673184-9BC0-4D27-8D38-7B10124192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FBA318-35F0-42C4-89AA-5AB24764902B}" type="datetimeFigureOut">
              <a:rPr lang="en-US" smtClean="0"/>
              <a:pPr/>
              <a:t>12/16/2014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673184-9BC0-4D27-8D38-7B101241926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FBA318-35F0-42C4-89AA-5AB24764902B}" type="datetimeFigureOut">
              <a:rPr lang="en-US" smtClean="0"/>
              <a:pPr/>
              <a:t>12/16/2014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673184-9BC0-4D27-8D38-7B101241926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FBA318-35F0-42C4-89AA-5AB24764902B}" type="datetimeFigureOut">
              <a:rPr lang="en-US" smtClean="0"/>
              <a:pPr/>
              <a:t>12/16/2014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673184-9BC0-4D27-8D38-7B10124192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un-in-first.blogspot.com/2011/08/more-fun-with-our-five-senses.html" TargetMode="External"/><Relationship Id="rId7" Type="http://schemas.openxmlformats.org/officeDocument/2006/relationships/hyperlink" Target="http://www.turtlediary.com/kids-videos/the-five-senses.html" TargetMode="External"/><Relationship Id="rId2" Type="http://schemas.openxmlformats.org/officeDocument/2006/relationships/hyperlink" Target="https://www.youtube.com/watch?v=lvBXWMvOGOk" TargetMode="External"/><Relationship Id="rId1" Type="http://schemas.openxmlformats.org/officeDocument/2006/relationships/slideLayout" Target="../slideLayouts/slideLayout2.xml"/><Relationship Id="rId6" Type="http://schemas.openxmlformats.org/officeDocument/2006/relationships/hyperlink" Target="http://pbskids.org/sid/isense.html" TargetMode="External"/><Relationship Id="rId5" Type="http://schemas.openxmlformats.org/officeDocument/2006/relationships/hyperlink" Target="http://www.abcya.com/five_senses.htm" TargetMode="External"/><Relationship Id="rId4" Type="http://schemas.openxmlformats.org/officeDocument/2006/relationships/hyperlink" Target="http://www.scientificpsychic.com/workbook/chapter2.ht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Five Senses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Literature Focus Unit</a:t>
            </a:r>
          </a:p>
          <a:p>
            <a:r>
              <a:rPr lang="en-US" dirty="0" smtClean="0"/>
              <a:t>EDU 315</a:t>
            </a:r>
          </a:p>
          <a:p>
            <a:r>
              <a:rPr lang="en-US" dirty="0" err="1" smtClean="0"/>
              <a:t>Cherlyn</a:t>
            </a:r>
            <a:r>
              <a:rPr lang="en-US" dirty="0" smtClean="0"/>
              <a:t> Trujillo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t>Students </a:t>
            </a:r>
            <a:r>
              <a:rPr lang="en-US" dirty="0" smtClean="0"/>
              <a:t>will explore their surroundings (classroom, outside playground) and reflect on what they saw, heard, felt, and </a:t>
            </a:r>
            <a:r>
              <a:rPr lang="en-US" dirty="0" smtClean="0"/>
              <a:t>smelled by journaling their thoughts and ideas.</a:t>
            </a:r>
            <a:endParaRPr lang="en-US" dirty="0" smtClean="0"/>
          </a:p>
          <a:p>
            <a:r>
              <a:rPr lang="en-US" dirty="0" smtClean="0"/>
              <a:t>Students will view artwork made by other students and reflect on what they are observing.</a:t>
            </a:r>
          </a:p>
          <a:p>
            <a:r>
              <a:rPr lang="en-US" dirty="0" smtClean="0"/>
              <a:t>Students will be in tune with their senses while viewing different objects and surroundings in their environment</a:t>
            </a:r>
            <a:r>
              <a:rPr lang="en-US" dirty="0" smtClean="0"/>
              <a:t>.</a:t>
            </a:r>
          </a:p>
          <a:p>
            <a:r>
              <a:rPr lang="en-US" dirty="0" smtClean="0"/>
              <a:t>Students will find adjectives on the word wall that they can use to describe when they are using their senses. </a:t>
            </a:r>
          </a:p>
          <a:p>
            <a:r>
              <a:rPr lang="en-US" dirty="0" smtClean="0"/>
              <a:t>Students will look at various pictures, paintings, and artifacts and describe what they are seeing.</a:t>
            </a:r>
          </a:p>
          <a:p>
            <a:r>
              <a:rPr lang="en-US" dirty="0" smtClean="0"/>
              <a:t>Students will view videos on the five senses</a:t>
            </a:r>
          </a:p>
          <a:p>
            <a:endParaRPr lang="en-US" dirty="0"/>
          </a:p>
        </p:txBody>
      </p:sp>
      <p:sp>
        <p:nvSpPr>
          <p:cNvPr id="2" name="Title 1"/>
          <p:cNvSpPr>
            <a:spLocks noGrp="1"/>
          </p:cNvSpPr>
          <p:nvPr>
            <p:ph type="title"/>
          </p:nvPr>
        </p:nvSpPr>
        <p:spPr/>
        <p:txBody>
          <a:bodyPr>
            <a:normAutofit fontScale="90000"/>
          </a:bodyPr>
          <a:lstStyle/>
          <a:p>
            <a:r>
              <a:rPr lang="en-US" dirty="0" smtClean="0"/>
              <a:t>Language Arts: Viewing Activities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Students </a:t>
            </a:r>
            <a:r>
              <a:rPr lang="en-US" dirty="0" smtClean="0"/>
              <a:t>will create artwork by relying on all of their senses except for sight.</a:t>
            </a:r>
          </a:p>
          <a:p>
            <a:r>
              <a:rPr lang="en-US" dirty="0" smtClean="0"/>
              <a:t>Students will create a human body poster and label the five senses on the body parts that use that specific sense. </a:t>
            </a:r>
          </a:p>
          <a:p>
            <a:r>
              <a:rPr lang="en-US" dirty="0" smtClean="0"/>
              <a:t>Students will bring in various scented objects and be able to explore together what they are smelling</a:t>
            </a:r>
            <a:r>
              <a:rPr lang="en-US" dirty="0" smtClean="0"/>
              <a:t>.</a:t>
            </a:r>
          </a:p>
          <a:p>
            <a:r>
              <a:rPr lang="en-US" dirty="0" smtClean="0"/>
              <a:t>Students will create a traveling brochure that will give tourists ideas on what they can do during their trip. </a:t>
            </a:r>
          </a:p>
          <a:p>
            <a:r>
              <a:rPr lang="en-US" dirty="0" smtClean="0"/>
              <a:t>Students can create a seasons/senses poster that shows how they use their senses during each season.</a:t>
            </a:r>
          </a:p>
          <a:p>
            <a:r>
              <a:rPr lang="en-US" dirty="0" smtClean="0"/>
              <a:t>Students will take pictures of things that are meaningful to them and bring them in to share. </a:t>
            </a:r>
          </a:p>
          <a:p>
            <a:endParaRPr lang="en-US" dirty="0"/>
          </a:p>
        </p:txBody>
      </p:sp>
      <p:sp>
        <p:nvSpPr>
          <p:cNvPr id="2" name="Title 1"/>
          <p:cNvSpPr>
            <a:spLocks noGrp="1"/>
          </p:cNvSpPr>
          <p:nvPr>
            <p:ph type="title"/>
          </p:nvPr>
        </p:nvSpPr>
        <p:spPr/>
        <p:txBody>
          <a:bodyPr>
            <a:normAutofit fontScale="90000"/>
          </a:bodyPr>
          <a:lstStyle/>
          <a:p>
            <a:r>
              <a:rPr lang="en-US" dirty="0" smtClean="0"/>
              <a:t>Language Arts: Visually Representing Activities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Science:</a:t>
            </a:r>
          </a:p>
          <a:p>
            <a:r>
              <a:rPr lang="en-US" dirty="0" smtClean="0"/>
              <a:t>S1. Ask questions and define problems </a:t>
            </a:r>
          </a:p>
          <a:p>
            <a:r>
              <a:rPr lang="en-US" dirty="0" smtClean="0"/>
              <a:t>S3. Plan and carry out investigations </a:t>
            </a:r>
          </a:p>
          <a:p>
            <a:r>
              <a:rPr lang="en-US" dirty="0" smtClean="0"/>
              <a:t>S4. Analyze and interpret data </a:t>
            </a:r>
          </a:p>
          <a:p>
            <a:endParaRPr lang="en-US" dirty="0" smtClean="0"/>
          </a:p>
          <a:p>
            <a:r>
              <a:rPr lang="en-US" dirty="0" smtClean="0"/>
              <a:t>Math:</a:t>
            </a:r>
          </a:p>
          <a:p>
            <a:r>
              <a:rPr lang="en-US" dirty="0" smtClean="0"/>
              <a:t>M1. Make sense of problems and perseveres in solving them </a:t>
            </a:r>
          </a:p>
          <a:p>
            <a:r>
              <a:rPr lang="en-US" dirty="0" smtClean="0"/>
              <a:t>M6. Attend to precision </a:t>
            </a:r>
          </a:p>
          <a:p>
            <a:r>
              <a:rPr lang="en-US" dirty="0" smtClean="0"/>
              <a:t>M7. Look for and make use of structure </a:t>
            </a:r>
          </a:p>
          <a:p>
            <a:r>
              <a:rPr lang="en-US" dirty="0" smtClean="0"/>
              <a:t>M8. Look for an express regularity in repeated reasoning </a:t>
            </a:r>
            <a:endParaRPr lang="en-US" dirty="0"/>
          </a:p>
        </p:txBody>
      </p:sp>
      <p:sp>
        <p:nvSpPr>
          <p:cNvPr id="3" name="Title 2"/>
          <p:cNvSpPr>
            <a:spLocks noGrp="1"/>
          </p:cNvSpPr>
          <p:nvPr>
            <p:ph type="title"/>
          </p:nvPr>
        </p:nvSpPr>
        <p:spPr/>
        <p:txBody>
          <a:bodyPr>
            <a:normAutofit fontScale="90000"/>
          </a:bodyPr>
          <a:lstStyle/>
          <a:p>
            <a:pPr algn="ctr"/>
            <a:r>
              <a:rPr lang="en-US" dirty="0" smtClean="0"/>
              <a:t>Science and Mathematics Standards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Students will </a:t>
            </a:r>
            <a:r>
              <a:rPr lang="en-US" dirty="0" smtClean="0"/>
              <a:t>research</a:t>
            </a:r>
            <a:r>
              <a:rPr lang="en-US" dirty="0" smtClean="0"/>
              <a:t> </a:t>
            </a:r>
            <a:r>
              <a:rPr lang="en-US" dirty="0" smtClean="0"/>
              <a:t>about their five senses through the use of our body parts, and how we rely on those body parts to help us</a:t>
            </a:r>
            <a:r>
              <a:rPr lang="en-US" dirty="0" smtClean="0"/>
              <a:t>.</a:t>
            </a:r>
          </a:p>
          <a:p>
            <a:r>
              <a:rPr lang="en-US" dirty="0" smtClean="0"/>
              <a:t>Students will identify how animals use their senses, and how their use of senses differ from how humans use their senses</a:t>
            </a:r>
            <a:r>
              <a:rPr lang="en-US" dirty="0" smtClean="0"/>
              <a:t>. They will do a research report on a specific animal. </a:t>
            </a:r>
            <a:r>
              <a:rPr lang="en-US" dirty="0" smtClean="0"/>
              <a:t> </a:t>
            </a:r>
            <a:endParaRPr lang="en-US" dirty="0" smtClean="0"/>
          </a:p>
          <a:p>
            <a:r>
              <a:rPr lang="en-US" dirty="0" smtClean="0"/>
              <a:t>Students will create a body chart that labels which parts of the body uses which senses.</a:t>
            </a:r>
          </a:p>
          <a:p>
            <a:r>
              <a:rPr lang="en-US" dirty="0" smtClean="0"/>
              <a:t>Students will identify their five senses during their experiences of the different seasons. </a:t>
            </a:r>
          </a:p>
          <a:p>
            <a:r>
              <a:rPr lang="en-US" dirty="0" smtClean="0"/>
              <a:t>Students will study the weather and use their senses to describe the current weather conditions</a:t>
            </a:r>
          </a:p>
          <a:p>
            <a:r>
              <a:rPr lang="en-US" dirty="0" smtClean="0"/>
              <a:t>Students will explore different nature items such as leaves, rocks, dirt, sticks, tree bark, etc. and use their senses to learn more about these natural objects.</a:t>
            </a:r>
          </a:p>
          <a:p>
            <a:r>
              <a:rPr lang="en-US" dirty="0" smtClean="0"/>
              <a:t>Students will take a nature walk and be aware of the senses they use as they experience the outdoors. (listen to the wind, birds chirping, footsteps, etc.)</a:t>
            </a:r>
          </a:p>
          <a:p>
            <a:r>
              <a:rPr lang="en-US" dirty="0" smtClean="0"/>
              <a:t>Students </a:t>
            </a:r>
            <a:r>
              <a:rPr lang="en-US" dirty="0" smtClean="0"/>
              <a:t>will </a:t>
            </a:r>
            <a:r>
              <a:rPr lang="en-US" dirty="0" smtClean="0"/>
              <a:t>do a science experiment to explore how </a:t>
            </a:r>
            <a:r>
              <a:rPr lang="en-US" dirty="0" smtClean="0"/>
              <a:t>senses are connected (ex. Taste and smell)</a:t>
            </a:r>
          </a:p>
        </p:txBody>
      </p:sp>
      <p:sp>
        <p:nvSpPr>
          <p:cNvPr id="2" name="Title 1"/>
          <p:cNvSpPr>
            <a:spLocks noGrp="1"/>
          </p:cNvSpPr>
          <p:nvPr>
            <p:ph type="title"/>
          </p:nvPr>
        </p:nvSpPr>
        <p:spPr/>
        <p:txBody>
          <a:bodyPr/>
          <a:lstStyle/>
          <a:p>
            <a:r>
              <a:rPr lang="en-US" dirty="0" smtClean="0"/>
              <a:t>Science Activities: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normAutofit fontScale="70000" lnSpcReduction="20000"/>
          </a:bodyPr>
          <a:lstStyle/>
          <a:p>
            <a:r>
              <a:rPr lang="en-US" dirty="0" smtClean="0"/>
              <a:t>Students will sort through objects and categorize them into bins labeled “soft” and “hard”. They will count the objects in the basket in the end, and compare which is greater, less than, or if they are equal in amount. </a:t>
            </a:r>
          </a:p>
          <a:p>
            <a:r>
              <a:rPr lang="en-US" dirty="0" smtClean="0"/>
              <a:t>Students will write down different objects in the room that they use their senses to either see, hear, taste, touch, or smell. They will tally them up at the end and compare/graph their results with others.</a:t>
            </a:r>
          </a:p>
          <a:p>
            <a:r>
              <a:rPr lang="en-US" dirty="0" smtClean="0"/>
              <a:t>Students will count popcorn bags while they experience their senses working. They will get to eat the popcorn at the end.</a:t>
            </a:r>
          </a:p>
          <a:p>
            <a:r>
              <a:rPr lang="en-US" dirty="0" smtClean="0"/>
              <a:t>Students will be blindfolded. They will reach into bags and guess what the object is. The class will then create a graph on who guessed correct, and who did not guess correctly. They will then compare the two graphs.</a:t>
            </a:r>
          </a:p>
          <a:p>
            <a:r>
              <a:rPr lang="en-US" dirty="0" smtClean="0"/>
              <a:t>Teacher will hold up various objects. Students will move to a specific “Sense” (spot) in the room based off the sense they use for it.  (Example: If the teacher holds up an apple, some may go to the taste part of the room, while others may not like to eat apples, so they can go to the sight part of the room. Some may think about the crunching sound when they think about apples, which leads them into the hearing section of the room.)</a:t>
            </a:r>
            <a:endParaRPr lang="en-US" dirty="0"/>
          </a:p>
        </p:txBody>
      </p:sp>
      <p:sp>
        <p:nvSpPr>
          <p:cNvPr id="2" name="Title 1"/>
          <p:cNvSpPr>
            <a:spLocks noGrp="1"/>
          </p:cNvSpPr>
          <p:nvPr>
            <p:ph type="title"/>
          </p:nvPr>
        </p:nvSpPr>
        <p:spPr/>
        <p:txBody>
          <a:bodyPr/>
          <a:lstStyle/>
          <a:p>
            <a:r>
              <a:rPr lang="en-US" dirty="0" smtClean="0"/>
              <a:t>Mathematics Activities: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Standard 1: Students apply Social Studies skills and resources. </a:t>
            </a:r>
          </a:p>
          <a:p>
            <a:r>
              <a:rPr lang="en-US" dirty="0" smtClean="0"/>
              <a:t>Standard 2: Students understand important historical events.</a:t>
            </a:r>
          </a:p>
          <a:p>
            <a:r>
              <a:rPr lang="en-US" dirty="0" smtClean="0"/>
              <a:t>Standard 3: Students understand economic concepts and the characteristics of various economic systems. </a:t>
            </a:r>
          </a:p>
          <a:p>
            <a:r>
              <a:rPr lang="en-US" dirty="0" smtClean="0"/>
              <a:t>Standard 4: Students understand the development, functions, and forms of various political institutions and the role of the citizen in </a:t>
            </a:r>
          </a:p>
          <a:p>
            <a:r>
              <a:rPr lang="en-US" dirty="0" smtClean="0"/>
              <a:t>government and society. </a:t>
            </a:r>
          </a:p>
          <a:p>
            <a:r>
              <a:rPr lang="en-US" dirty="0" smtClean="0"/>
              <a:t>Standard 5: Students understand and apply concepts of geography. </a:t>
            </a:r>
            <a:endParaRPr lang="en-US" dirty="0"/>
          </a:p>
        </p:txBody>
      </p:sp>
      <p:sp>
        <p:nvSpPr>
          <p:cNvPr id="3" name="Title 2"/>
          <p:cNvSpPr>
            <a:spLocks noGrp="1"/>
          </p:cNvSpPr>
          <p:nvPr>
            <p:ph type="title"/>
          </p:nvPr>
        </p:nvSpPr>
        <p:spPr/>
        <p:txBody>
          <a:bodyPr/>
          <a:lstStyle/>
          <a:p>
            <a:r>
              <a:rPr lang="en-US" dirty="0" smtClean="0"/>
              <a:t>Social Studies Standards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Students will explore </a:t>
            </a:r>
            <a:r>
              <a:rPr lang="en-US" dirty="0" smtClean="0"/>
              <a:t>a new culture from a </a:t>
            </a:r>
            <a:r>
              <a:rPr lang="en-US" dirty="0" smtClean="0"/>
              <a:t>major </a:t>
            </a:r>
            <a:r>
              <a:rPr lang="en-US" dirty="0" smtClean="0"/>
              <a:t>country</a:t>
            </a:r>
            <a:r>
              <a:rPr lang="en-US" dirty="0" smtClean="0"/>
              <a:t>. </a:t>
            </a:r>
            <a:r>
              <a:rPr lang="en-US" dirty="0" smtClean="0"/>
              <a:t>(ex. China: Will learn type of clothing [what do they see?] What music they listen to, what type of food they eat, etc.)</a:t>
            </a:r>
          </a:p>
          <a:p>
            <a:r>
              <a:rPr lang="en-US" dirty="0" smtClean="0"/>
              <a:t>Students will explore their hometown neighborhood and be aware of their senses when describing or experiencing what is around them.</a:t>
            </a:r>
          </a:p>
          <a:p>
            <a:r>
              <a:rPr lang="en-US" dirty="0" smtClean="0"/>
              <a:t>Students will </a:t>
            </a:r>
            <a:r>
              <a:rPr lang="en-US" dirty="0" smtClean="0"/>
              <a:t>explore how they </a:t>
            </a:r>
            <a:r>
              <a:rPr lang="en-US" dirty="0" smtClean="0"/>
              <a:t>use their</a:t>
            </a:r>
            <a:r>
              <a:rPr lang="en-US" dirty="0" smtClean="0"/>
              <a:t> </a:t>
            </a:r>
            <a:r>
              <a:rPr lang="en-US" dirty="0" smtClean="0"/>
              <a:t>senses during each season, and </a:t>
            </a:r>
            <a:r>
              <a:rPr lang="en-US" dirty="0" smtClean="0"/>
              <a:t>share how </a:t>
            </a:r>
            <a:r>
              <a:rPr lang="en-US" dirty="0" smtClean="0"/>
              <a:t>each part of the earth is affected by these seasons.</a:t>
            </a:r>
          </a:p>
          <a:p>
            <a:r>
              <a:rPr lang="en-US" dirty="0" smtClean="0"/>
              <a:t>Students will write about how they use their five senses throughout the year.</a:t>
            </a:r>
          </a:p>
          <a:p>
            <a:r>
              <a:rPr lang="en-US" dirty="0" smtClean="0"/>
              <a:t>Students will write a letter to the U.S. President about things they </a:t>
            </a:r>
            <a:r>
              <a:rPr lang="en-US" dirty="0" smtClean="0"/>
              <a:t>experience through their senses </a:t>
            </a:r>
            <a:r>
              <a:rPr lang="en-US" dirty="0" smtClean="0"/>
              <a:t>in their hometown.</a:t>
            </a:r>
          </a:p>
          <a:p>
            <a:r>
              <a:rPr lang="en-US" dirty="0" smtClean="0"/>
              <a:t>Students will choose a location on a map in the United States other than their own. They will write about what they think they would see, hear, touch, taste, or smell if they were in that specific area of the United States</a:t>
            </a:r>
            <a:r>
              <a:rPr lang="en-US" dirty="0" smtClean="0"/>
              <a:t>.</a:t>
            </a:r>
          </a:p>
          <a:p>
            <a:r>
              <a:rPr lang="en-US" dirty="0" smtClean="0"/>
              <a:t>Students will create a traveling brochure that will give tourists ideas on what they can do during their trip. </a:t>
            </a:r>
            <a:endParaRPr lang="en-US" dirty="0" smtClean="0"/>
          </a:p>
        </p:txBody>
      </p:sp>
      <p:sp>
        <p:nvSpPr>
          <p:cNvPr id="2" name="Title 1"/>
          <p:cNvSpPr>
            <a:spLocks noGrp="1"/>
          </p:cNvSpPr>
          <p:nvPr>
            <p:ph type="title"/>
          </p:nvPr>
        </p:nvSpPr>
        <p:spPr/>
        <p:txBody>
          <a:bodyPr/>
          <a:lstStyle/>
          <a:p>
            <a:r>
              <a:rPr lang="en-US" dirty="0" smtClean="0"/>
              <a:t>Social Studies Activities: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Music:</a:t>
            </a:r>
          </a:p>
          <a:p>
            <a:r>
              <a:rPr lang="en-US" dirty="0" smtClean="0"/>
              <a:t>Standard 1: Students sing, alone and with others, a varied repertoire of music. </a:t>
            </a:r>
          </a:p>
          <a:p>
            <a:r>
              <a:rPr lang="en-US" dirty="0" smtClean="0"/>
              <a:t>Standard 3: Students improvise melodies, variations, and accompaniments. </a:t>
            </a:r>
          </a:p>
          <a:p>
            <a:r>
              <a:rPr lang="en-US" dirty="0" smtClean="0"/>
              <a:t>Standard 6: Students listen to, analyze, and describe music. </a:t>
            </a:r>
          </a:p>
          <a:p>
            <a:r>
              <a:rPr lang="en-US" dirty="0" smtClean="0"/>
              <a:t>Standard 8: Students understand the relationship between music, other arts, and other disciplines. </a:t>
            </a:r>
          </a:p>
          <a:p>
            <a:r>
              <a:rPr lang="en-US" dirty="0" smtClean="0"/>
              <a:t>Standard 9:Students understand music in relation to history and culture.</a:t>
            </a:r>
          </a:p>
          <a:p>
            <a:r>
              <a:rPr lang="en-US" dirty="0" smtClean="0"/>
              <a:t>Art:</a:t>
            </a:r>
          </a:p>
          <a:p>
            <a:r>
              <a:rPr lang="en-US" dirty="0" smtClean="0"/>
              <a:t>Standard 1:Students understand and apply visual art media, techniques, and processes. </a:t>
            </a:r>
          </a:p>
          <a:p>
            <a:r>
              <a:rPr lang="en-US" dirty="0" smtClean="0"/>
              <a:t>Standard 2: Students understand how works of art are structured and how visual art has a variety of functions. </a:t>
            </a:r>
          </a:p>
          <a:p>
            <a:r>
              <a:rPr lang="en-US" dirty="0" smtClean="0"/>
              <a:t>Standard 3: Students know a range of subject matter, themes, symbols, and ideas. </a:t>
            </a:r>
          </a:p>
          <a:p>
            <a:r>
              <a:rPr lang="en-US" dirty="0" smtClean="0"/>
              <a:t>Standard 4: Students understand the visual arts in relation to history and culture. </a:t>
            </a:r>
          </a:p>
          <a:p>
            <a:r>
              <a:rPr lang="en-US" dirty="0" smtClean="0"/>
              <a:t>Standard 5: Students understand the characteristics and merit of one’s own work of art and the works of art of others. </a:t>
            </a:r>
          </a:p>
          <a:p>
            <a:endParaRPr lang="en-US" dirty="0"/>
          </a:p>
        </p:txBody>
      </p:sp>
      <p:sp>
        <p:nvSpPr>
          <p:cNvPr id="3" name="Title 2"/>
          <p:cNvSpPr>
            <a:spLocks noGrp="1"/>
          </p:cNvSpPr>
          <p:nvPr>
            <p:ph type="title"/>
          </p:nvPr>
        </p:nvSpPr>
        <p:spPr/>
        <p:txBody>
          <a:bodyPr/>
          <a:lstStyle/>
          <a:p>
            <a:r>
              <a:rPr lang="en-US" dirty="0" smtClean="0"/>
              <a:t>Music and Art Standards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Students can learn sing-a-long songs about their senses.</a:t>
            </a:r>
          </a:p>
          <a:p>
            <a:r>
              <a:rPr lang="en-US" dirty="0" smtClean="0"/>
              <a:t>Students will use movement and hand gestures to help them connect their body parts to using their senses while engaging in a song. </a:t>
            </a:r>
          </a:p>
          <a:p>
            <a:r>
              <a:rPr lang="en-US" dirty="0" smtClean="0"/>
              <a:t>Students will create pieces of art using their sight and touch senses. </a:t>
            </a:r>
          </a:p>
          <a:p>
            <a:r>
              <a:rPr lang="en-US" dirty="0" smtClean="0"/>
              <a:t>Students will do a “dry” finger painting. They will have paint squirted inside a bag, seal it up, and manipulate the paint along the bag. They will see the color changes as well as feel the paint move around inside the bag. </a:t>
            </a:r>
          </a:p>
          <a:p>
            <a:r>
              <a:rPr lang="en-US" dirty="0" smtClean="0"/>
              <a:t>Students can create necklaces using different types of cereals and snacks. They will use their senses by describing the smell, touch, sight, and be able to much on some of the snacks as well.</a:t>
            </a:r>
            <a:endParaRPr lang="en-US" dirty="0"/>
          </a:p>
        </p:txBody>
      </p:sp>
      <p:sp>
        <p:nvSpPr>
          <p:cNvPr id="2" name="Title 1"/>
          <p:cNvSpPr>
            <a:spLocks noGrp="1"/>
          </p:cNvSpPr>
          <p:nvPr>
            <p:ph type="title"/>
          </p:nvPr>
        </p:nvSpPr>
        <p:spPr/>
        <p:txBody>
          <a:bodyPr/>
          <a:lstStyle/>
          <a:p>
            <a:r>
              <a:rPr lang="en-US" dirty="0" smtClean="0"/>
              <a:t>Music and Art Activities: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Standard 1. The physically literate individual demonstrates competency in a variety of motor skills and movement patterns.</a:t>
            </a:r>
          </a:p>
          <a:p>
            <a:r>
              <a:rPr lang="en-US" dirty="0" smtClean="0"/>
              <a:t>Standard 2. The physically literate individual applies knowledge of concepts, principles, strategies and tactics related to movement and performance.</a:t>
            </a:r>
          </a:p>
          <a:p>
            <a:r>
              <a:rPr lang="en-US" dirty="0" smtClean="0"/>
              <a:t>Standard 3. The physically literate individual demonstrates the knowledge and skills to achieve and maintain a health-enhancing level of physical activity and fitness.</a:t>
            </a:r>
          </a:p>
          <a:p>
            <a:r>
              <a:rPr lang="en-US" dirty="0" smtClean="0"/>
              <a:t>Standard 4. The physically literate individual exhibits responsible personal and social behavior that respects self and others.</a:t>
            </a:r>
          </a:p>
          <a:p>
            <a:r>
              <a:rPr lang="en-US" dirty="0" smtClean="0"/>
              <a:t>Standard 5. The physically literate individual recognizes the value of physical activity for health, enjoyment, challenge, self-expression and/or social interaction.</a:t>
            </a:r>
            <a:endParaRPr lang="en-US" dirty="0"/>
          </a:p>
        </p:txBody>
      </p:sp>
      <p:sp>
        <p:nvSpPr>
          <p:cNvPr id="3" name="Title 2"/>
          <p:cNvSpPr>
            <a:spLocks noGrp="1"/>
          </p:cNvSpPr>
          <p:nvPr>
            <p:ph type="title"/>
          </p:nvPr>
        </p:nvSpPr>
        <p:spPr/>
        <p:txBody>
          <a:bodyPr/>
          <a:lstStyle/>
          <a:p>
            <a:r>
              <a:rPr lang="en-US" dirty="0" smtClean="0"/>
              <a:t>Physical Education Standards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My Five Senses by </a:t>
            </a:r>
            <a:r>
              <a:rPr lang="en-US" dirty="0" err="1"/>
              <a:t>Aliki</a:t>
            </a:r>
            <a:endParaRPr lang="en-US" dirty="0"/>
          </a:p>
          <a:p>
            <a:r>
              <a:rPr lang="en-US" dirty="0"/>
              <a:t>The Blind Men And The Elephant by Karen </a:t>
            </a:r>
            <a:r>
              <a:rPr lang="en-US" dirty="0" err="1"/>
              <a:t>Backstein</a:t>
            </a:r>
            <a:endParaRPr lang="en-US" dirty="0"/>
          </a:p>
          <a:p>
            <a:r>
              <a:rPr lang="en-US" dirty="0"/>
              <a:t>Polar Bear, Polar Bear, What Do You Hear? By Bill Martin Jr. </a:t>
            </a:r>
          </a:p>
          <a:p>
            <a:r>
              <a:rPr lang="en-US" dirty="0"/>
              <a:t>The Magic School Bus Comes to Its Senses by Kristin Earhart</a:t>
            </a:r>
          </a:p>
          <a:p>
            <a:r>
              <a:rPr lang="en-US" dirty="0"/>
              <a:t>The Magic School Bus Explores Its Senses by Kristin Earhart</a:t>
            </a:r>
          </a:p>
          <a:p>
            <a:r>
              <a:rPr lang="en-US" dirty="0"/>
              <a:t>Brown Bear, Brown Bear, What Do You See?</a:t>
            </a:r>
          </a:p>
          <a:p>
            <a:r>
              <a:rPr lang="en-US" dirty="0" smtClean="0"/>
              <a:t>Feely </a:t>
            </a:r>
            <a:r>
              <a:rPr lang="en-US" dirty="0"/>
              <a:t>Bugs: To Touch and Feel Book by David A. Carter</a:t>
            </a:r>
          </a:p>
          <a:p>
            <a:r>
              <a:rPr lang="en-US" dirty="0" err="1" smtClean="0"/>
              <a:t>Izzy</a:t>
            </a:r>
            <a:r>
              <a:rPr lang="en-US" dirty="0" smtClean="0"/>
              <a:t> </a:t>
            </a:r>
            <a:r>
              <a:rPr lang="en-US" dirty="0"/>
              <a:t>Makes Sense by Cara Mia B.</a:t>
            </a:r>
          </a:p>
          <a:p>
            <a:r>
              <a:rPr lang="en-US" dirty="0" smtClean="0"/>
              <a:t>I </a:t>
            </a:r>
            <a:r>
              <a:rPr lang="en-US" dirty="0"/>
              <a:t>Wonder Why Lemons Taste Sour and Other Questions about Senses by Deborah </a:t>
            </a:r>
            <a:r>
              <a:rPr lang="en-US" dirty="0" smtClean="0"/>
              <a:t>Chancellor</a:t>
            </a:r>
            <a:endParaRPr lang="en-US" dirty="0"/>
          </a:p>
        </p:txBody>
      </p:sp>
      <p:sp>
        <p:nvSpPr>
          <p:cNvPr id="2" name="Title 1"/>
          <p:cNvSpPr>
            <a:spLocks noGrp="1"/>
          </p:cNvSpPr>
          <p:nvPr>
            <p:ph type="title"/>
          </p:nvPr>
        </p:nvSpPr>
        <p:spPr/>
        <p:txBody>
          <a:bodyPr/>
          <a:lstStyle/>
          <a:p>
            <a:r>
              <a:rPr lang="en-US" dirty="0" smtClean="0"/>
              <a:t>Literature Selection- Fiction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Children can practice throwing or kicking a ball to develop their hand-eye and foot-eye coordination skills. They will play Soccer and Kickball.</a:t>
            </a:r>
          </a:p>
          <a:p>
            <a:r>
              <a:rPr lang="en-US" dirty="0" smtClean="0"/>
              <a:t>Students will work together in group games and use their senses to become aware of their environment as well as listening to others during the game. </a:t>
            </a:r>
          </a:p>
          <a:p>
            <a:r>
              <a:rPr lang="en-US" dirty="0" smtClean="0"/>
              <a:t>Students will practice yoga to get a sense of their own bodies and focus on the senses that we use during physical movement. </a:t>
            </a:r>
          </a:p>
          <a:p>
            <a:r>
              <a:rPr lang="en-US" dirty="0" smtClean="0"/>
              <a:t>Students will work together in partners, in which one person will be blindfolded, and the other will guide them across a certain obstacle. This focuses on relying on the sense of touch and hearing. </a:t>
            </a:r>
          </a:p>
          <a:p>
            <a:r>
              <a:rPr lang="en-US" dirty="0" smtClean="0"/>
              <a:t>Students will be blindfolded (in small groups) and will hold onto a rope. They will be guided by one person at the beginning of the rope and they will rely on their senses as they go on a walk. </a:t>
            </a:r>
          </a:p>
          <a:p>
            <a:r>
              <a:rPr lang="en-US" dirty="0" smtClean="0"/>
              <a:t>Students will play Simon Says to review body parts and connect their senses.</a:t>
            </a:r>
            <a:endParaRPr lang="en-US" dirty="0"/>
          </a:p>
        </p:txBody>
      </p:sp>
      <p:sp>
        <p:nvSpPr>
          <p:cNvPr id="2" name="Title 1"/>
          <p:cNvSpPr>
            <a:spLocks noGrp="1"/>
          </p:cNvSpPr>
          <p:nvPr>
            <p:ph type="title"/>
          </p:nvPr>
        </p:nvSpPr>
        <p:spPr/>
        <p:txBody>
          <a:bodyPr/>
          <a:lstStyle/>
          <a:p>
            <a:r>
              <a:rPr lang="en-US" dirty="0" smtClean="0"/>
              <a:t>Physical Education Activities: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hlinkClick r:id="rId2"/>
              </a:rPr>
              <a:t>https://www.youtube.com/watch?v=lvBXWMvOGOk</a:t>
            </a:r>
            <a:r>
              <a:rPr lang="en-US" dirty="0" smtClean="0"/>
              <a:t> – Five Senses Sing-a-Long</a:t>
            </a:r>
          </a:p>
          <a:p>
            <a:r>
              <a:rPr lang="en-US" dirty="0" smtClean="0">
                <a:hlinkClick r:id="rId3"/>
              </a:rPr>
              <a:t>http://fun-in-first.blogspot.com/2011/08/more-fun-with-our-five-senses.html</a:t>
            </a:r>
            <a:endParaRPr lang="en-US" dirty="0" smtClean="0"/>
          </a:p>
          <a:p>
            <a:r>
              <a:rPr lang="en-US" dirty="0" smtClean="0">
                <a:hlinkClick r:id="rId4"/>
              </a:rPr>
              <a:t>http://www.scientificpsychic.com/workbook/chapter2.htm</a:t>
            </a:r>
            <a:endParaRPr lang="en-US" dirty="0" smtClean="0"/>
          </a:p>
          <a:p>
            <a:r>
              <a:rPr lang="en-US" dirty="0" smtClean="0">
                <a:hlinkClick r:id="rId5"/>
              </a:rPr>
              <a:t>http://www.abcya.com/five_senses.htm</a:t>
            </a:r>
            <a:endParaRPr lang="en-US" dirty="0" smtClean="0"/>
          </a:p>
          <a:p>
            <a:r>
              <a:rPr lang="en-US" dirty="0" smtClean="0">
                <a:hlinkClick r:id="rId6"/>
              </a:rPr>
              <a:t>http://pbskids.org/sid/isense.html</a:t>
            </a:r>
            <a:endParaRPr lang="en-US" dirty="0" smtClean="0"/>
          </a:p>
          <a:p>
            <a:r>
              <a:rPr lang="en-US" dirty="0" smtClean="0">
                <a:hlinkClick r:id="rId7"/>
              </a:rPr>
              <a:t>http://www.turtlediary.com/kids-videos/the-five-senses.html</a:t>
            </a:r>
            <a:r>
              <a:rPr lang="en-US" dirty="0" smtClean="0"/>
              <a:t> - five senses videos</a:t>
            </a:r>
          </a:p>
          <a:p>
            <a:endParaRPr lang="en-US" dirty="0"/>
          </a:p>
        </p:txBody>
      </p:sp>
      <p:sp>
        <p:nvSpPr>
          <p:cNvPr id="2" name="Title 1"/>
          <p:cNvSpPr>
            <a:spLocks noGrp="1"/>
          </p:cNvSpPr>
          <p:nvPr>
            <p:ph type="title"/>
          </p:nvPr>
        </p:nvSpPr>
        <p:spPr/>
        <p:txBody>
          <a:bodyPr/>
          <a:lstStyle/>
          <a:p>
            <a:r>
              <a:rPr lang="en-US" dirty="0" smtClean="0"/>
              <a:t>Technology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normAutofit fontScale="70000" lnSpcReduction="20000"/>
          </a:bodyPr>
          <a:lstStyle/>
          <a:p>
            <a:r>
              <a:rPr lang="en-US" dirty="0" smtClean="0"/>
              <a:t>Activating background knowledge: Students will connect prior knowledge of their sense and what they already know about the use of their own senses. </a:t>
            </a:r>
          </a:p>
          <a:p>
            <a:r>
              <a:rPr lang="en-US" dirty="0" smtClean="0"/>
              <a:t>Brainstorming: Students will brainstorm different things in their surroundings and focus on what senses they are using while coming across these things.</a:t>
            </a:r>
          </a:p>
          <a:p>
            <a:r>
              <a:rPr lang="en-US" dirty="0" smtClean="0"/>
              <a:t>Connecting: Students will be able to relate how we use different senses together in order to understand or manipulate things. They will also talk about how you use senses to survive in your daily life (ex. Eating, hearing, seeing things, physically moving, etc.)</a:t>
            </a:r>
          </a:p>
          <a:p>
            <a:r>
              <a:rPr lang="en-US" dirty="0" smtClean="0"/>
              <a:t>Predicting and Monitoring: Students will keep track of how they use their senses and be able to take note of when they use their senses and how they do it.</a:t>
            </a:r>
          </a:p>
          <a:p>
            <a:r>
              <a:rPr lang="en-US" dirty="0" smtClean="0"/>
              <a:t>Playing with Language: Students will use language creatively through stories, poems, journals, and discussions.</a:t>
            </a:r>
          </a:p>
          <a:p>
            <a:r>
              <a:rPr lang="en-US" dirty="0" smtClean="0"/>
              <a:t>Revising: Students will make changes to written activities, and give advice to peers during discussions.</a:t>
            </a:r>
          </a:p>
          <a:p>
            <a:r>
              <a:rPr lang="en-US" dirty="0" smtClean="0"/>
              <a:t>Visualizing: Students will use their imaginations to think about how they can use their senses to understand their surroundings.</a:t>
            </a:r>
            <a:endParaRPr lang="en-US" dirty="0"/>
          </a:p>
        </p:txBody>
      </p:sp>
      <p:sp>
        <p:nvSpPr>
          <p:cNvPr id="2" name="Title 1"/>
          <p:cNvSpPr>
            <a:spLocks noGrp="1"/>
          </p:cNvSpPr>
          <p:nvPr>
            <p:ph type="title"/>
          </p:nvPr>
        </p:nvSpPr>
        <p:spPr/>
        <p:txBody>
          <a:bodyPr/>
          <a:lstStyle/>
          <a:p>
            <a:r>
              <a:rPr lang="en-US" dirty="0" smtClean="0"/>
              <a:t>Language Arts Strategies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Small Group: small group discussions, sensory station, identifying body parts used when using senses, awareness of senses used on a daily basis, comparing pictures and discussing observations made, point out smells, listening to </a:t>
            </a:r>
            <a:r>
              <a:rPr lang="en-US" dirty="0" smtClean="0"/>
              <a:t>peers, creating body posters, partner reading, thinking buddies.</a:t>
            </a:r>
            <a:endParaRPr lang="en-US" dirty="0" smtClean="0"/>
          </a:p>
          <a:p>
            <a:r>
              <a:rPr lang="en-US" dirty="0" smtClean="0"/>
              <a:t>Large Group: large group discussions, nature walks, cooking projects, creating dance moves in a song, word wall, daily temperatures and weather forecasts, practicing </a:t>
            </a:r>
            <a:r>
              <a:rPr lang="en-US" dirty="0" smtClean="0"/>
              <a:t>yoga, math graphs.</a:t>
            </a:r>
            <a:endParaRPr lang="en-US" dirty="0" smtClean="0"/>
          </a:p>
          <a:p>
            <a:r>
              <a:rPr lang="en-US" dirty="0" smtClean="0"/>
              <a:t>Individual: writing stories, journal entries, letters, creating art projects, identifying senses used within each individual, practicing </a:t>
            </a:r>
            <a:r>
              <a:rPr lang="en-US" dirty="0" smtClean="0"/>
              <a:t>yoga, adding adjectives to word wall, reading fiction/non-fiction text, writing poems.</a:t>
            </a:r>
            <a:endParaRPr lang="en-US" dirty="0"/>
          </a:p>
        </p:txBody>
      </p:sp>
      <p:sp>
        <p:nvSpPr>
          <p:cNvPr id="2" name="Title 1"/>
          <p:cNvSpPr>
            <a:spLocks noGrp="1"/>
          </p:cNvSpPr>
          <p:nvPr>
            <p:ph type="title"/>
          </p:nvPr>
        </p:nvSpPr>
        <p:spPr/>
        <p:txBody>
          <a:bodyPr/>
          <a:lstStyle/>
          <a:p>
            <a:r>
              <a:rPr lang="en-US" dirty="0" smtClean="0"/>
              <a:t>Grouping Patterns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41913391"/>
              </p:ext>
            </p:extLst>
          </p:nvPr>
        </p:nvGraphicFramePr>
        <p:xfrm>
          <a:off x="0" y="0"/>
          <a:ext cx="9144002" cy="7150529"/>
        </p:xfrm>
        <a:graphic>
          <a:graphicData uri="http://schemas.openxmlformats.org/drawingml/2006/table">
            <a:tbl>
              <a:tblPr firstRow="1" bandRow="1">
                <a:tableStyleId>{5C22544A-7EE6-4342-B048-85BDC9FD1C3A}</a:tableStyleId>
              </a:tblPr>
              <a:tblGrid>
                <a:gridCol w="1306286"/>
                <a:gridCol w="1306286"/>
                <a:gridCol w="1306286"/>
                <a:gridCol w="1306286"/>
                <a:gridCol w="1306286"/>
                <a:gridCol w="1306286"/>
                <a:gridCol w="1306286"/>
              </a:tblGrid>
              <a:tr h="381000">
                <a:tc>
                  <a:txBody>
                    <a:bodyPr/>
                    <a:lstStyle/>
                    <a:p>
                      <a:r>
                        <a:rPr lang="en-US" sz="1050" dirty="0" smtClean="0"/>
                        <a:t>Time</a:t>
                      </a:r>
                      <a:endParaRPr lang="en-US" sz="1050" dirty="0"/>
                    </a:p>
                  </a:txBody>
                  <a:tcPr/>
                </a:tc>
                <a:tc>
                  <a:txBody>
                    <a:bodyPr/>
                    <a:lstStyle/>
                    <a:p>
                      <a:r>
                        <a:rPr lang="en-US" sz="1050" dirty="0" smtClean="0"/>
                        <a:t>Subject</a:t>
                      </a:r>
                      <a:endParaRPr lang="en-US" sz="1050" dirty="0"/>
                    </a:p>
                  </a:txBody>
                  <a:tcPr/>
                </a:tc>
                <a:tc>
                  <a:txBody>
                    <a:bodyPr/>
                    <a:lstStyle/>
                    <a:p>
                      <a:r>
                        <a:rPr lang="en-US" sz="1050" dirty="0" smtClean="0"/>
                        <a:t>Monday</a:t>
                      </a:r>
                      <a:endParaRPr lang="en-US" sz="1050" dirty="0"/>
                    </a:p>
                  </a:txBody>
                  <a:tcPr/>
                </a:tc>
                <a:tc>
                  <a:txBody>
                    <a:bodyPr/>
                    <a:lstStyle/>
                    <a:p>
                      <a:r>
                        <a:rPr lang="en-US" sz="1050" dirty="0" smtClean="0"/>
                        <a:t>Tuesday</a:t>
                      </a:r>
                      <a:endParaRPr lang="en-US" sz="1050" dirty="0"/>
                    </a:p>
                  </a:txBody>
                  <a:tcPr/>
                </a:tc>
                <a:tc>
                  <a:txBody>
                    <a:bodyPr/>
                    <a:lstStyle/>
                    <a:p>
                      <a:r>
                        <a:rPr lang="en-US" sz="1050" dirty="0" smtClean="0"/>
                        <a:t>Wednesday</a:t>
                      </a:r>
                      <a:endParaRPr lang="en-US" sz="1050" dirty="0"/>
                    </a:p>
                  </a:txBody>
                  <a:tcPr/>
                </a:tc>
                <a:tc>
                  <a:txBody>
                    <a:bodyPr/>
                    <a:lstStyle/>
                    <a:p>
                      <a:r>
                        <a:rPr lang="en-US" sz="1050" dirty="0" smtClean="0"/>
                        <a:t>Thursday</a:t>
                      </a:r>
                      <a:endParaRPr lang="en-US" sz="1050" dirty="0"/>
                    </a:p>
                  </a:txBody>
                  <a:tcPr/>
                </a:tc>
                <a:tc>
                  <a:txBody>
                    <a:bodyPr/>
                    <a:lstStyle/>
                    <a:p>
                      <a:r>
                        <a:rPr lang="en-US" sz="1050" dirty="0" smtClean="0"/>
                        <a:t>Friday</a:t>
                      </a:r>
                      <a:endParaRPr lang="en-US" sz="1050" dirty="0"/>
                    </a:p>
                  </a:txBody>
                  <a:tcPr/>
                </a:tc>
              </a:tr>
              <a:tr h="1002498">
                <a:tc>
                  <a:txBody>
                    <a:bodyPr/>
                    <a:lstStyle/>
                    <a:p>
                      <a:r>
                        <a:rPr lang="en-US" sz="1050" dirty="0" smtClean="0"/>
                        <a:t>Morning</a:t>
                      </a:r>
                      <a:endParaRPr lang="en-US" sz="1050" dirty="0"/>
                    </a:p>
                  </a:txBody>
                  <a:tcPr/>
                </a:tc>
                <a:tc>
                  <a:txBody>
                    <a:bodyPr/>
                    <a:lstStyle/>
                    <a:p>
                      <a:r>
                        <a:rPr lang="en-US" sz="1050" dirty="0" smtClean="0"/>
                        <a:t>Math</a:t>
                      </a:r>
                      <a:endParaRPr lang="en-US" sz="1050" dirty="0"/>
                    </a:p>
                  </a:txBody>
                  <a:tcPr/>
                </a:tc>
                <a:tc>
                  <a:txBody>
                    <a:bodyPr/>
                    <a:lstStyle/>
                    <a:p>
                      <a:r>
                        <a:rPr lang="en-US" sz="1050" dirty="0" smtClean="0"/>
                        <a:t>*Popcorn Activity</a:t>
                      </a:r>
                    </a:p>
                    <a:p>
                      <a:r>
                        <a:rPr lang="en-US" sz="1050" dirty="0" smtClean="0"/>
                        <a:t>*Popcorn</a:t>
                      </a:r>
                      <a:r>
                        <a:rPr lang="en-US" sz="1050" baseline="0" dirty="0" smtClean="0"/>
                        <a:t> math</a:t>
                      </a:r>
                    </a:p>
                    <a:p>
                      <a:r>
                        <a:rPr lang="en-US" sz="1050" baseline="0" dirty="0" smtClean="0"/>
                        <a:t>*Counting, sorting, and graphing popcorn</a:t>
                      </a:r>
                      <a:endParaRPr lang="en-US" sz="1050" dirty="0"/>
                    </a:p>
                  </a:txBody>
                  <a:tcPr/>
                </a:tc>
                <a:tc>
                  <a:txBody>
                    <a:bodyPr/>
                    <a:lstStyle/>
                    <a:p>
                      <a:r>
                        <a:rPr lang="en-US" sz="1050" dirty="0" smtClean="0"/>
                        <a:t>*Object Sorting and Calculation</a:t>
                      </a:r>
                    </a:p>
                    <a:p>
                      <a:endParaRPr lang="en-US" sz="1050" dirty="0"/>
                    </a:p>
                  </a:txBody>
                  <a:tcPr/>
                </a:tc>
                <a:tc>
                  <a:txBody>
                    <a:bodyPr/>
                    <a:lstStyle/>
                    <a:p>
                      <a:r>
                        <a:rPr lang="en-US" sz="1050" dirty="0" smtClean="0"/>
                        <a:t>*Exploring the room</a:t>
                      </a:r>
                      <a:r>
                        <a:rPr lang="en-US" sz="1050" baseline="0" dirty="0" smtClean="0"/>
                        <a:t> and categorizing objects into senses. (creating a chart/graph)</a:t>
                      </a:r>
                      <a:endParaRPr lang="en-US" sz="1050" dirty="0"/>
                    </a:p>
                  </a:txBody>
                  <a:tcPr/>
                </a:tc>
                <a:tc>
                  <a:txBody>
                    <a:bodyPr/>
                    <a:lstStyle/>
                    <a:p>
                      <a:r>
                        <a:rPr lang="en-US" sz="1050" dirty="0" smtClean="0"/>
                        <a:t>*Blindfolded</a:t>
                      </a:r>
                      <a:r>
                        <a:rPr lang="en-US" sz="1050" baseline="0" dirty="0" smtClean="0"/>
                        <a:t> object guessing and sorting. Chart and graph</a:t>
                      </a:r>
                      <a:endParaRPr lang="en-US" sz="1050" dirty="0"/>
                    </a:p>
                  </a:txBody>
                  <a:tcPr/>
                </a:tc>
                <a:tc>
                  <a:txBody>
                    <a:bodyPr/>
                    <a:lstStyle/>
                    <a:p>
                      <a:r>
                        <a:rPr lang="en-US" sz="1050" dirty="0" smtClean="0"/>
                        <a:t>Comparing use of</a:t>
                      </a:r>
                      <a:r>
                        <a:rPr lang="en-US" sz="1050" baseline="0" dirty="0" smtClean="0"/>
                        <a:t> senses (movement in the room activity)</a:t>
                      </a:r>
                    </a:p>
                    <a:p>
                      <a:r>
                        <a:rPr lang="en-US" sz="1050" baseline="0" dirty="0" smtClean="0"/>
                        <a:t>*counting and sorting objects</a:t>
                      </a:r>
                      <a:endParaRPr lang="en-US" sz="1050" dirty="0"/>
                    </a:p>
                  </a:txBody>
                  <a:tcPr/>
                </a:tc>
              </a:tr>
              <a:tr h="1031669">
                <a:tc>
                  <a:txBody>
                    <a:bodyPr/>
                    <a:lstStyle/>
                    <a:p>
                      <a:endParaRPr lang="en-US" sz="1050" dirty="0"/>
                    </a:p>
                  </a:txBody>
                  <a:tcPr/>
                </a:tc>
                <a:tc>
                  <a:txBody>
                    <a:bodyPr/>
                    <a:lstStyle/>
                    <a:p>
                      <a:r>
                        <a:rPr lang="en-US" sz="1050" dirty="0" smtClean="0"/>
                        <a:t>Art/Music</a:t>
                      </a:r>
                      <a:endParaRPr lang="en-US" sz="1050" dirty="0"/>
                    </a:p>
                  </a:txBody>
                  <a:tcPr/>
                </a:tc>
                <a:tc>
                  <a:txBody>
                    <a:bodyPr/>
                    <a:lstStyle/>
                    <a:p>
                      <a:r>
                        <a:rPr lang="en-US" sz="1050" dirty="0" smtClean="0"/>
                        <a:t>*Sing-a-long</a:t>
                      </a:r>
                      <a:r>
                        <a:rPr lang="en-US" sz="1050" baseline="0" dirty="0" smtClean="0"/>
                        <a:t> songs of senses</a:t>
                      </a:r>
                    </a:p>
                    <a:p>
                      <a:r>
                        <a:rPr lang="en-US" sz="1050" baseline="0" dirty="0" smtClean="0"/>
                        <a:t>*Creating music with classroom objects</a:t>
                      </a:r>
                      <a:endParaRPr lang="en-US" sz="1050" dirty="0"/>
                    </a:p>
                  </a:txBody>
                  <a:tcPr/>
                </a:tc>
                <a:tc>
                  <a:txBody>
                    <a:bodyPr/>
                    <a:lstStyle/>
                    <a:p>
                      <a:r>
                        <a:rPr lang="en-US" sz="1050" dirty="0" smtClean="0"/>
                        <a:t>*Finger painting</a:t>
                      </a:r>
                    </a:p>
                    <a:p>
                      <a:r>
                        <a:rPr lang="en-US" sz="1050" dirty="0" smtClean="0"/>
                        <a:t>*Creating body poster of senses</a:t>
                      </a:r>
                      <a:endParaRPr lang="en-US" sz="1050" dirty="0"/>
                    </a:p>
                  </a:txBody>
                  <a:tcPr/>
                </a:tc>
                <a:tc>
                  <a:txBody>
                    <a:bodyPr/>
                    <a:lstStyle/>
                    <a:p>
                      <a:pPr>
                        <a:buFont typeface="Arial" charset="0"/>
                        <a:buChar char="•"/>
                      </a:pPr>
                      <a:r>
                        <a:rPr lang="en-US" sz="1050" dirty="0" smtClean="0"/>
                        <a:t>“Dry” Finger painting</a:t>
                      </a:r>
                    </a:p>
                    <a:p>
                      <a:pPr>
                        <a:buFont typeface="Arial" charset="0"/>
                        <a:buChar char="•"/>
                      </a:pPr>
                      <a:r>
                        <a:rPr lang="en-US" sz="1050" dirty="0" smtClean="0"/>
                        <a:t>Shaving</a:t>
                      </a:r>
                      <a:r>
                        <a:rPr lang="en-US" sz="1050" baseline="0" dirty="0" smtClean="0"/>
                        <a:t> cream and food coloring project</a:t>
                      </a:r>
                      <a:endParaRPr lang="en-US" sz="1050" dirty="0"/>
                    </a:p>
                  </a:txBody>
                  <a:tcPr/>
                </a:tc>
                <a:tc>
                  <a:txBody>
                    <a:bodyPr/>
                    <a:lstStyle/>
                    <a:p>
                      <a:r>
                        <a:rPr lang="en-US" sz="1050" dirty="0" smtClean="0"/>
                        <a:t>*What’s in the bag?</a:t>
                      </a:r>
                    </a:p>
                    <a:p>
                      <a:r>
                        <a:rPr lang="en-US" sz="1050" dirty="0" smtClean="0"/>
                        <a:t>*Blindfolded</a:t>
                      </a:r>
                      <a:r>
                        <a:rPr lang="en-US" sz="1050" baseline="0" dirty="0" smtClean="0"/>
                        <a:t> sensing objects</a:t>
                      </a:r>
                      <a:endParaRPr lang="en-US" sz="1050" dirty="0"/>
                    </a:p>
                  </a:txBody>
                  <a:tcPr/>
                </a:tc>
                <a:tc>
                  <a:txBody>
                    <a:bodyPr/>
                    <a:lstStyle/>
                    <a:p>
                      <a:r>
                        <a:rPr lang="en-US" sz="1050" dirty="0" smtClean="0"/>
                        <a:t>*Creating snack</a:t>
                      </a:r>
                      <a:r>
                        <a:rPr lang="en-US" sz="1050" baseline="0" dirty="0" smtClean="0"/>
                        <a:t> necklaces.</a:t>
                      </a:r>
                    </a:p>
                    <a:p>
                      <a:r>
                        <a:rPr lang="en-US" sz="1050" baseline="0" dirty="0" smtClean="0"/>
                        <a:t>*Primary Color art</a:t>
                      </a:r>
                      <a:endParaRPr lang="en-US" sz="1050" dirty="0"/>
                    </a:p>
                  </a:txBody>
                  <a:tcPr/>
                </a:tc>
              </a:tr>
              <a:tr h="597713">
                <a:tc>
                  <a:txBody>
                    <a:bodyPr/>
                    <a:lstStyle/>
                    <a:p>
                      <a:endParaRPr lang="en-US" sz="1050" dirty="0"/>
                    </a:p>
                  </a:txBody>
                  <a:tcPr/>
                </a:tc>
                <a:tc>
                  <a:txBody>
                    <a:bodyPr/>
                    <a:lstStyle/>
                    <a:p>
                      <a:r>
                        <a:rPr lang="en-US" sz="1050" dirty="0" smtClean="0"/>
                        <a:t>P.E.</a:t>
                      </a:r>
                      <a:endParaRPr lang="en-US" sz="1050" dirty="0"/>
                    </a:p>
                  </a:txBody>
                  <a:tcPr/>
                </a:tc>
                <a:tc>
                  <a:txBody>
                    <a:bodyPr/>
                    <a:lstStyle/>
                    <a:p>
                      <a:r>
                        <a:rPr lang="en-US" sz="1050" dirty="0" smtClean="0"/>
                        <a:t>*Play Simon Says</a:t>
                      </a:r>
                    </a:p>
                    <a:p>
                      <a:r>
                        <a:rPr lang="en-US" sz="1050" dirty="0" smtClean="0"/>
                        <a:t>*Learn Yoga</a:t>
                      </a:r>
                      <a:r>
                        <a:rPr lang="en-US" sz="1050" baseline="0" dirty="0" smtClean="0"/>
                        <a:t> poses</a:t>
                      </a:r>
                      <a:endParaRPr lang="en-US" sz="1050" dirty="0"/>
                    </a:p>
                  </a:txBody>
                  <a:tcPr/>
                </a:tc>
                <a:tc>
                  <a:txBody>
                    <a:bodyPr/>
                    <a:lstStyle/>
                    <a:p>
                      <a:r>
                        <a:rPr lang="en-US" sz="1050" dirty="0" smtClean="0"/>
                        <a:t>*Practice throwing/kicking a ball. </a:t>
                      </a:r>
                    </a:p>
                    <a:p>
                      <a:r>
                        <a:rPr lang="en-US" sz="1050" dirty="0" smtClean="0"/>
                        <a:t>*Game</a:t>
                      </a:r>
                      <a:r>
                        <a:rPr lang="en-US" sz="1050" baseline="0" dirty="0" smtClean="0"/>
                        <a:t> of Soccer and Kickball</a:t>
                      </a:r>
                      <a:endParaRPr lang="en-US" sz="1050" dirty="0"/>
                    </a:p>
                  </a:txBody>
                  <a:tcPr/>
                </a:tc>
                <a:tc>
                  <a:txBody>
                    <a:bodyPr/>
                    <a:lstStyle/>
                    <a:p>
                      <a:r>
                        <a:rPr lang="en-US" sz="1050" dirty="0" smtClean="0"/>
                        <a:t>*Team building activities (human knot, hula hoop transfer, etc.)</a:t>
                      </a:r>
                    </a:p>
                    <a:p>
                      <a:r>
                        <a:rPr lang="en-US" sz="1050" dirty="0" smtClean="0"/>
                        <a:t>*Yoga</a:t>
                      </a:r>
                    </a:p>
                  </a:txBody>
                  <a:tcPr/>
                </a:tc>
                <a:tc>
                  <a:txBody>
                    <a:bodyPr/>
                    <a:lstStyle/>
                    <a:p>
                      <a:r>
                        <a:rPr lang="en-US" sz="1050" dirty="0" smtClean="0"/>
                        <a:t>*Group</a:t>
                      </a:r>
                      <a:r>
                        <a:rPr lang="en-US" sz="1050" baseline="0" dirty="0" smtClean="0"/>
                        <a:t> </a:t>
                      </a:r>
                      <a:r>
                        <a:rPr lang="en-US" sz="1050" dirty="0" smtClean="0"/>
                        <a:t>Blindfolded</a:t>
                      </a:r>
                      <a:r>
                        <a:rPr lang="en-US" sz="1050" baseline="0" dirty="0" smtClean="0"/>
                        <a:t> nature walk.</a:t>
                      </a:r>
                    </a:p>
                    <a:p>
                      <a:r>
                        <a:rPr lang="en-US" sz="1050" baseline="0" dirty="0" smtClean="0"/>
                        <a:t>*Game of Chaos</a:t>
                      </a:r>
                    </a:p>
                    <a:p>
                      <a:r>
                        <a:rPr lang="en-US" sz="1050" baseline="0" dirty="0" smtClean="0"/>
                        <a:t>*Bean Bag toss</a:t>
                      </a:r>
                      <a:endParaRPr lang="en-US" sz="1050" dirty="0"/>
                    </a:p>
                  </a:txBody>
                  <a:tcPr/>
                </a:tc>
                <a:tc>
                  <a:txBody>
                    <a:bodyPr/>
                    <a:lstStyle/>
                    <a:p>
                      <a:r>
                        <a:rPr lang="en-US" sz="1050" dirty="0" smtClean="0"/>
                        <a:t>*Relay</a:t>
                      </a:r>
                      <a:r>
                        <a:rPr lang="en-US" sz="1050" baseline="0" dirty="0" smtClean="0"/>
                        <a:t> Race/ Obstacle course</a:t>
                      </a:r>
                    </a:p>
                    <a:p>
                      <a:r>
                        <a:rPr lang="en-US" sz="1050" baseline="0" dirty="0" smtClean="0"/>
                        <a:t>*Partner blindfolding Trust walk</a:t>
                      </a:r>
                      <a:endParaRPr lang="en-US" sz="1050" dirty="0"/>
                    </a:p>
                  </a:txBody>
                  <a:tcPr/>
                </a:tc>
              </a:tr>
              <a:tr h="1031669">
                <a:tc>
                  <a:txBody>
                    <a:bodyPr/>
                    <a:lstStyle/>
                    <a:p>
                      <a:r>
                        <a:rPr lang="en-US" sz="1050" dirty="0" smtClean="0"/>
                        <a:t>Afternoon</a:t>
                      </a:r>
                      <a:endParaRPr lang="en-US" sz="1050" dirty="0"/>
                    </a:p>
                  </a:txBody>
                  <a:tcPr/>
                </a:tc>
                <a:tc>
                  <a:txBody>
                    <a:bodyPr/>
                    <a:lstStyle/>
                    <a:p>
                      <a:r>
                        <a:rPr lang="en-US" sz="1050" dirty="0" smtClean="0"/>
                        <a:t>Language</a:t>
                      </a:r>
                      <a:r>
                        <a:rPr lang="en-US" sz="1050" baseline="0" dirty="0" smtClean="0"/>
                        <a:t> Arts</a:t>
                      </a:r>
                      <a:endParaRPr lang="en-US" sz="1050" dirty="0"/>
                    </a:p>
                  </a:txBody>
                  <a:tcPr/>
                </a:tc>
                <a:tc>
                  <a:txBody>
                    <a:bodyPr/>
                    <a:lstStyle/>
                    <a:p>
                      <a:r>
                        <a:rPr lang="en-US" sz="1050" dirty="0" smtClean="0"/>
                        <a:t>*Class read “My Five Senses” by </a:t>
                      </a:r>
                      <a:r>
                        <a:rPr lang="en-US" sz="1050" dirty="0" err="1" smtClean="0"/>
                        <a:t>Aliki</a:t>
                      </a:r>
                      <a:endParaRPr lang="en-US" sz="1050" dirty="0" smtClean="0"/>
                    </a:p>
                    <a:p>
                      <a:r>
                        <a:rPr lang="en-US" sz="1050" dirty="0" smtClean="0"/>
                        <a:t>Journals: What</a:t>
                      </a:r>
                      <a:r>
                        <a:rPr lang="en-US" sz="1050" baseline="0" dirty="0" smtClean="0"/>
                        <a:t> senses do you use?</a:t>
                      </a:r>
                      <a:endParaRPr lang="en-US" sz="1050" dirty="0"/>
                    </a:p>
                  </a:txBody>
                  <a:tcPr/>
                </a:tc>
                <a:tc>
                  <a:txBody>
                    <a:bodyPr/>
                    <a:lstStyle/>
                    <a:p>
                      <a:r>
                        <a:rPr lang="en-US" sz="1050" dirty="0" smtClean="0"/>
                        <a:t>*Write about daily life using senses.</a:t>
                      </a:r>
                    </a:p>
                    <a:p>
                      <a:r>
                        <a:rPr lang="en-US" sz="1050" dirty="0" smtClean="0"/>
                        <a:t>*Discuss their</a:t>
                      </a:r>
                      <a:r>
                        <a:rPr lang="en-US" sz="1050" baseline="0" dirty="0" smtClean="0"/>
                        <a:t> senses in groups based off experiences</a:t>
                      </a:r>
                      <a:endParaRPr lang="en-US" sz="1050" dirty="0"/>
                    </a:p>
                  </a:txBody>
                  <a:tcPr/>
                </a:tc>
                <a:tc>
                  <a:txBody>
                    <a:bodyPr/>
                    <a:lstStyle/>
                    <a:p>
                      <a:r>
                        <a:rPr lang="en-US" sz="1050" dirty="0" smtClean="0"/>
                        <a:t>*Reading various books on senses.</a:t>
                      </a:r>
                    </a:p>
                    <a:p>
                      <a:r>
                        <a:rPr lang="en-US" sz="1050" dirty="0" smtClean="0"/>
                        <a:t>*Exploring photographs,</a:t>
                      </a:r>
                      <a:r>
                        <a:rPr lang="en-US" sz="1050" baseline="0" dirty="0" smtClean="0"/>
                        <a:t> videos, music.</a:t>
                      </a:r>
                    </a:p>
                    <a:p>
                      <a:endParaRPr lang="en-US" sz="1050" dirty="0"/>
                    </a:p>
                  </a:txBody>
                  <a:tcPr/>
                </a:tc>
                <a:tc>
                  <a:txBody>
                    <a:bodyPr/>
                    <a:lstStyle/>
                    <a:p>
                      <a:r>
                        <a:rPr lang="en-US" sz="1050" dirty="0" smtClean="0"/>
                        <a:t>*Creating a</a:t>
                      </a:r>
                      <a:r>
                        <a:rPr lang="en-US" sz="1050" baseline="0" dirty="0" smtClean="0"/>
                        <a:t> COLOR or ACROSTIC poem using senses.</a:t>
                      </a:r>
                    </a:p>
                    <a:p>
                      <a:r>
                        <a:rPr lang="en-US" sz="1050" baseline="0" dirty="0" smtClean="0"/>
                        <a:t>*Journal time: an experience you remember by your senses</a:t>
                      </a:r>
                      <a:endParaRPr lang="en-US" sz="1050" dirty="0"/>
                    </a:p>
                  </a:txBody>
                  <a:tcPr/>
                </a:tc>
                <a:tc>
                  <a:txBody>
                    <a:bodyPr/>
                    <a:lstStyle/>
                    <a:p>
                      <a:r>
                        <a:rPr lang="en-US" sz="1050" dirty="0" smtClean="0"/>
                        <a:t>*Reading Magic School Bus Comes to Its</a:t>
                      </a:r>
                      <a:r>
                        <a:rPr lang="en-US" sz="1050" baseline="0" dirty="0" smtClean="0"/>
                        <a:t> Senses by Kristin Earhart</a:t>
                      </a:r>
                    </a:p>
                    <a:p>
                      <a:r>
                        <a:rPr lang="en-US" sz="1050" baseline="0" dirty="0" smtClean="0"/>
                        <a:t>*Creating our own senses narratives</a:t>
                      </a:r>
                      <a:endParaRPr lang="en-US" sz="1050" dirty="0"/>
                    </a:p>
                  </a:txBody>
                  <a:tcPr/>
                </a:tc>
              </a:tr>
              <a:tr h="597713">
                <a:tc>
                  <a:txBody>
                    <a:bodyPr/>
                    <a:lstStyle/>
                    <a:p>
                      <a:endParaRPr lang="en-US" sz="1050"/>
                    </a:p>
                  </a:txBody>
                  <a:tcPr/>
                </a:tc>
                <a:tc>
                  <a:txBody>
                    <a:bodyPr/>
                    <a:lstStyle/>
                    <a:p>
                      <a:r>
                        <a:rPr lang="en-US" sz="1050" dirty="0" smtClean="0"/>
                        <a:t>Science</a:t>
                      </a:r>
                      <a:endParaRPr lang="en-US" sz="1050" dirty="0"/>
                    </a:p>
                  </a:txBody>
                  <a:tcPr/>
                </a:tc>
                <a:tc>
                  <a:txBody>
                    <a:bodyPr/>
                    <a:lstStyle/>
                    <a:p>
                      <a:r>
                        <a:rPr lang="en-US" sz="1050" dirty="0" smtClean="0"/>
                        <a:t>*The senses and our body</a:t>
                      </a:r>
                    </a:p>
                    <a:p>
                      <a:r>
                        <a:rPr lang="en-US" sz="1050" dirty="0" smtClean="0"/>
                        <a:t>*Create body chart and label</a:t>
                      </a:r>
                      <a:endParaRPr lang="en-US" sz="1050" dirty="0"/>
                    </a:p>
                  </a:txBody>
                  <a:tcPr/>
                </a:tc>
                <a:tc>
                  <a:txBody>
                    <a:bodyPr/>
                    <a:lstStyle/>
                    <a:p>
                      <a:r>
                        <a:rPr lang="en-US" sz="1050" dirty="0" smtClean="0"/>
                        <a:t>*Exploring different types of seasons</a:t>
                      </a:r>
                    </a:p>
                    <a:p>
                      <a:endParaRPr lang="en-US" sz="1050" dirty="0"/>
                    </a:p>
                  </a:txBody>
                  <a:tcPr/>
                </a:tc>
                <a:tc>
                  <a:txBody>
                    <a:bodyPr/>
                    <a:lstStyle/>
                    <a:p>
                      <a:r>
                        <a:rPr lang="en-US" sz="1050" dirty="0" smtClean="0"/>
                        <a:t>*Exploring how senses are connected</a:t>
                      </a:r>
                    </a:p>
                  </a:txBody>
                  <a:tcPr/>
                </a:tc>
                <a:tc>
                  <a:txBody>
                    <a:bodyPr/>
                    <a:lstStyle/>
                    <a:p>
                      <a:r>
                        <a:rPr lang="en-US" sz="1050" dirty="0" smtClean="0"/>
                        <a:t>*Animals</a:t>
                      </a:r>
                      <a:r>
                        <a:rPr lang="en-US" sz="1050" baseline="0" dirty="0" smtClean="0"/>
                        <a:t> and their senses </a:t>
                      </a:r>
                    </a:p>
                    <a:p>
                      <a:r>
                        <a:rPr lang="en-US" sz="1050" baseline="0" dirty="0" smtClean="0"/>
                        <a:t>*Venn Diagram of humans to animals</a:t>
                      </a:r>
                      <a:endParaRPr lang="en-US" sz="1050" dirty="0"/>
                    </a:p>
                  </a:txBody>
                  <a:tcPr/>
                </a:tc>
                <a:tc>
                  <a:txBody>
                    <a:bodyPr/>
                    <a:lstStyle/>
                    <a:p>
                      <a:r>
                        <a:rPr lang="en-US" sz="1050" dirty="0" smtClean="0"/>
                        <a:t>*Nature: exploring leaves,</a:t>
                      </a:r>
                      <a:r>
                        <a:rPr lang="en-US" sz="1050" baseline="0" dirty="0" smtClean="0"/>
                        <a:t> grass, trees, etc.</a:t>
                      </a:r>
                      <a:endParaRPr lang="en-US" sz="1050" dirty="0"/>
                    </a:p>
                  </a:txBody>
                  <a:tcPr/>
                </a:tc>
              </a:tr>
              <a:tr h="1031669">
                <a:tc>
                  <a:txBody>
                    <a:bodyPr/>
                    <a:lstStyle/>
                    <a:p>
                      <a:endParaRPr lang="en-US" sz="1050"/>
                    </a:p>
                  </a:txBody>
                  <a:tcPr/>
                </a:tc>
                <a:tc>
                  <a:txBody>
                    <a:bodyPr/>
                    <a:lstStyle/>
                    <a:p>
                      <a:r>
                        <a:rPr lang="en-US" sz="1050" dirty="0" smtClean="0"/>
                        <a:t>Social Studies</a:t>
                      </a:r>
                      <a:endParaRPr lang="en-US" sz="1050" dirty="0"/>
                    </a:p>
                  </a:txBody>
                  <a:tcPr/>
                </a:tc>
                <a:tc>
                  <a:txBody>
                    <a:bodyPr/>
                    <a:lstStyle/>
                    <a:p>
                      <a:r>
                        <a:rPr lang="en-US" sz="1050" dirty="0" smtClean="0"/>
                        <a:t>*Exploring our hometown environment. What do you sense?</a:t>
                      </a:r>
                    </a:p>
                    <a:p>
                      <a:r>
                        <a:rPr lang="en-US" sz="1050" dirty="0" smtClean="0"/>
                        <a:t>*Exploring</a:t>
                      </a:r>
                      <a:r>
                        <a:rPr lang="en-US" sz="1050" baseline="0" dirty="0" smtClean="0"/>
                        <a:t> how we use</a:t>
                      </a:r>
                      <a:r>
                        <a:rPr lang="en-US" sz="1050" dirty="0" smtClean="0"/>
                        <a:t> our senses daily.</a:t>
                      </a:r>
                      <a:endParaRPr lang="en-US" sz="1050" dirty="0"/>
                    </a:p>
                  </a:txBody>
                  <a:tcPr/>
                </a:tc>
                <a:tc>
                  <a:txBody>
                    <a:bodyPr/>
                    <a:lstStyle/>
                    <a:p>
                      <a:r>
                        <a:rPr lang="en-US" sz="1050" dirty="0" smtClean="0"/>
                        <a:t>*Learn about weather around</a:t>
                      </a:r>
                      <a:r>
                        <a:rPr lang="en-US" sz="1050" baseline="0" dirty="0" smtClean="0"/>
                        <a:t> the world.</a:t>
                      </a:r>
                    </a:p>
                    <a:p>
                      <a:r>
                        <a:rPr lang="en-US" sz="1050" baseline="0" dirty="0" smtClean="0"/>
                        <a:t>*Explore weather in different seasons</a:t>
                      </a:r>
                      <a:endParaRPr lang="en-US" sz="1050" dirty="0"/>
                    </a:p>
                  </a:txBody>
                  <a:tcPr/>
                </a:tc>
                <a:tc>
                  <a:txBody>
                    <a:bodyPr/>
                    <a:lstStyle/>
                    <a:p>
                      <a:r>
                        <a:rPr lang="en-US" sz="1050" dirty="0" smtClean="0"/>
                        <a:t>*Exploring Major countries and cultures</a:t>
                      </a:r>
                      <a:endParaRPr lang="en-US" sz="1050" dirty="0"/>
                    </a:p>
                  </a:txBody>
                  <a:tcPr/>
                </a:tc>
                <a:tc>
                  <a:txBody>
                    <a:bodyPr/>
                    <a:lstStyle/>
                    <a:p>
                      <a:r>
                        <a:rPr lang="en-US" sz="1050" dirty="0" smtClean="0"/>
                        <a:t>*Write a letter to the President</a:t>
                      </a:r>
                    </a:p>
                    <a:p>
                      <a:endParaRPr lang="en-US" sz="1050" dirty="0"/>
                    </a:p>
                  </a:txBody>
                  <a:tcPr/>
                </a:tc>
                <a:tc>
                  <a:txBody>
                    <a:bodyPr/>
                    <a:lstStyle/>
                    <a:p>
                      <a:r>
                        <a:rPr lang="en-US" sz="1050" dirty="0" smtClean="0"/>
                        <a:t>*Exploring Major countries and cultures (continued)</a:t>
                      </a:r>
                      <a:endParaRPr lang="en-US" sz="1050" dirty="0"/>
                    </a:p>
                  </a:txBody>
                  <a:tcPr/>
                </a:tc>
              </a:tr>
            </a:tbl>
          </a:graphicData>
        </a:graphic>
      </p:graphicFrame>
      <p:sp>
        <p:nvSpPr>
          <p:cNvPr id="2" name="Title 1"/>
          <p:cNvSpPr>
            <a:spLocks noGrp="1"/>
          </p:cNvSpPr>
          <p:nvPr>
            <p:ph type="title"/>
          </p:nvPr>
        </p:nvSpPr>
        <p:spPr/>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Formative Assessments: Participation </a:t>
            </a:r>
            <a:r>
              <a:rPr lang="en-US" dirty="0" smtClean="0"/>
              <a:t>in group </a:t>
            </a:r>
            <a:r>
              <a:rPr lang="en-US" dirty="0" smtClean="0"/>
              <a:t>discussions, observations of </a:t>
            </a:r>
            <a:r>
              <a:rPr lang="en-US" smtClean="0"/>
              <a:t>the class.</a:t>
            </a:r>
            <a:endParaRPr lang="en-US" dirty="0" smtClean="0"/>
          </a:p>
          <a:p>
            <a:r>
              <a:rPr lang="en-US" dirty="0" smtClean="0"/>
              <a:t>Math graphs, social studies map awareness, body parts used for each </a:t>
            </a:r>
            <a:r>
              <a:rPr lang="en-US" dirty="0" smtClean="0"/>
              <a:t>sense-</a:t>
            </a:r>
            <a:r>
              <a:rPr lang="en-US" dirty="0" smtClean="0"/>
              <a:t>(</a:t>
            </a:r>
            <a:r>
              <a:rPr lang="en-US" dirty="0" smtClean="0"/>
              <a:t>accuracy checklist)</a:t>
            </a:r>
            <a:endParaRPr lang="en-US" dirty="0" smtClean="0"/>
          </a:p>
          <a:p>
            <a:r>
              <a:rPr lang="en-US" dirty="0" smtClean="0"/>
              <a:t>Spelling </a:t>
            </a:r>
            <a:r>
              <a:rPr lang="en-US" dirty="0" smtClean="0"/>
              <a:t>tests, specific senses: characteristics test.</a:t>
            </a:r>
            <a:endParaRPr lang="en-US" dirty="0" smtClean="0"/>
          </a:p>
          <a:p>
            <a:r>
              <a:rPr lang="en-US" dirty="0" smtClean="0"/>
              <a:t>Identifying which sense is being used in given situations</a:t>
            </a:r>
            <a:r>
              <a:rPr lang="en-US" dirty="0" smtClean="0"/>
              <a:t>. (Chart, checklist)</a:t>
            </a:r>
            <a:endParaRPr lang="en-US" dirty="0" smtClean="0"/>
          </a:p>
          <a:p>
            <a:r>
              <a:rPr lang="en-US" dirty="0" smtClean="0"/>
              <a:t>Performance based: Being </a:t>
            </a:r>
            <a:r>
              <a:rPr lang="en-US" dirty="0" smtClean="0"/>
              <a:t>able to perform tasks when certain senses are taken away (ex: using a </a:t>
            </a:r>
            <a:r>
              <a:rPr lang="en-US" dirty="0" smtClean="0"/>
              <a:t>blindfold</a:t>
            </a:r>
            <a:r>
              <a:rPr lang="en-US" dirty="0" smtClean="0"/>
              <a:t>). (Checklist)</a:t>
            </a:r>
            <a:endParaRPr lang="en-US" dirty="0" smtClean="0"/>
          </a:p>
          <a:p>
            <a:r>
              <a:rPr lang="en-US" dirty="0" smtClean="0"/>
              <a:t>Writing about what they see, feel, hear, taste, smell in given times of the year, and becoming in tune with their senses on a daily basis</a:t>
            </a:r>
            <a:r>
              <a:rPr lang="en-US" dirty="0" smtClean="0"/>
              <a:t>. (Rubric)</a:t>
            </a:r>
          </a:p>
          <a:p>
            <a:r>
              <a:rPr lang="en-US" dirty="0" smtClean="0"/>
              <a:t>PE Skills checklist. </a:t>
            </a:r>
          </a:p>
          <a:p>
            <a:r>
              <a:rPr lang="en-US" dirty="0" smtClean="0"/>
              <a:t>6+1 Writing </a:t>
            </a:r>
            <a:r>
              <a:rPr lang="en-US" dirty="0" smtClean="0"/>
              <a:t>T</a:t>
            </a:r>
            <a:r>
              <a:rPr lang="en-US" dirty="0" smtClean="0"/>
              <a:t>raits assessment</a:t>
            </a:r>
          </a:p>
          <a:p>
            <a:r>
              <a:rPr lang="en-US" dirty="0" smtClean="0"/>
              <a:t>Poems: Poetry Numerical Score</a:t>
            </a:r>
          </a:p>
          <a:p>
            <a:endParaRPr lang="en-US" dirty="0"/>
          </a:p>
        </p:txBody>
      </p:sp>
      <p:sp>
        <p:nvSpPr>
          <p:cNvPr id="2" name="Title 1"/>
          <p:cNvSpPr>
            <a:spLocks noGrp="1"/>
          </p:cNvSpPr>
          <p:nvPr>
            <p:ph type="title"/>
          </p:nvPr>
        </p:nvSpPr>
        <p:spPr/>
        <p:txBody>
          <a:bodyPr/>
          <a:lstStyle/>
          <a:p>
            <a:r>
              <a:rPr lang="en-US" dirty="0" smtClean="0"/>
              <a:t>Assessments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You Smell With Your Nose  by Melvin A. Berger</a:t>
            </a:r>
          </a:p>
          <a:p>
            <a:r>
              <a:rPr lang="en-US" dirty="0" smtClean="0"/>
              <a:t>Tasting by Rebecca </a:t>
            </a:r>
            <a:r>
              <a:rPr lang="en-US" dirty="0" err="1" smtClean="0"/>
              <a:t>Rissman</a:t>
            </a:r>
            <a:endParaRPr lang="en-US" dirty="0" smtClean="0"/>
          </a:p>
          <a:p>
            <a:r>
              <a:rPr lang="en-US" dirty="0" smtClean="0"/>
              <a:t>You Touch With Your Fingers by Melvin A. Berger</a:t>
            </a:r>
          </a:p>
          <a:p>
            <a:r>
              <a:rPr lang="en-US" dirty="0" smtClean="0"/>
              <a:t>Me and My Senses by Joan Sweeney</a:t>
            </a:r>
          </a:p>
          <a:p>
            <a:r>
              <a:rPr lang="en-US" dirty="0" smtClean="0"/>
              <a:t>Kevin’s Big Book of the Five Senses by </a:t>
            </a:r>
            <a:r>
              <a:rPr lang="en-US" dirty="0" err="1" smtClean="0"/>
              <a:t>Liesbet</a:t>
            </a:r>
            <a:r>
              <a:rPr lang="en-US" dirty="0" smtClean="0"/>
              <a:t> </a:t>
            </a:r>
            <a:r>
              <a:rPr lang="en-US" dirty="0" err="1" smtClean="0"/>
              <a:t>Slegers</a:t>
            </a:r>
            <a:endParaRPr lang="en-US" dirty="0" smtClean="0"/>
          </a:p>
          <a:p>
            <a:r>
              <a:rPr lang="en-US" dirty="0" smtClean="0"/>
              <a:t>The Five Senses (It’s Science!) by Sally Hewitt</a:t>
            </a:r>
          </a:p>
          <a:p>
            <a:r>
              <a:rPr lang="en-US" dirty="0" smtClean="0"/>
              <a:t>Look, Listen, Taste, Touch, and  Smell by Pamela Hill Nettleton</a:t>
            </a:r>
          </a:p>
          <a:p>
            <a:endParaRPr lang="en-US" dirty="0"/>
          </a:p>
        </p:txBody>
      </p:sp>
      <p:sp>
        <p:nvSpPr>
          <p:cNvPr id="3" name="Title 2"/>
          <p:cNvSpPr>
            <a:spLocks noGrp="1"/>
          </p:cNvSpPr>
          <p:nvPr>
            <p:ph type="title"/>
          </p:nvPr>
        </p:nvSpPr>
        <p:spPr/>
        <p:txBody>
          <a:bodyPr>
            <a:normAutofit fontScale="90000"/>
          </a:bodyPr>
          <a:lstStyle/>
          <a:p>
            <a:r>
              <a:rPr lang="en-US" dirty="0" smtClean="0"/>
              <a:t>Literature Selection-Non Fiction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Students will take part in a thematic unit on the five senses. This unit will integrate reading and writing along with mathematics, science, social studies, art, music, and physical education. </a:t>
            </a:r>
          </a:p>
          <a:p>
            <a:r>
              <a:rPr lang="en-US" dirty="0" smtClean="0"/>
              <a:t>Students will develop an understanding of the five senses, the importance of using senses, and learn how using our senses is an essential part to our daily lives.</a:t>
            </a:r>
            <a:endParaRPr lang="en-US" dirty="0"/>
          </a:p>
        </p:txBody>
      </p:sp>
      <p:sp>
        <p:nvSpPr>
          <p:cNvPr id="2" name="Title 1"/>
          <p:cNvSpPr>
            <a:spLocks noGrp="1"/>
          </p:cNvSpPr>
          <p:nvPr>
            <p:ph type="title"/>
          </p:nvPr>
        </p:nvSpPr>
        <p:spPr/>
        <p:txBody>
          <a:bodyPr/>
          <a:lstStyle/>
          <a:p>
            <a:r>
              <a:rPr lang="en-US" dirty="0" smtClean="0"/>
              <a:t>Theme Study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RL.10: Actively engage in group reading activities with purpose and understanding.</a:t>
            </a:r>
          </a:p>
          <a:p>
            <a:r>
              <a:rPr lang="en-US" dirty="0" smtClean="0"/>
              <a:t>RI.1: Ask and answer questions to demonstrate understanding of a text, referring explicitly to the text as the basis for answers</a:t>
            </a:r>
          </a:p>
          <a:p>
            <a:r>
              <a:rPr lang="en-US" dirty="0" smtClean="0"/>
              <a:t>W.5: With guidance and support from peers and adults, develop and strengthen writing as needed by planning, revising, ad editing.</a:t>
            </a:r>
          </a:p>
          <a:p>
            <a:r>
              <a:rPr lang="en-US" dirty="0" smtClean="0"/>
              <a:t>SL.1: Engage effectively in a range of collaborative discussions with diverse partners building on each others’ ideas and expressing their own clearly.</a:t>
            </a:r>
            <a:endParaRPr lang="en-US" dirty="0"/>
          </a:p>
        </p:txBody>
      </p:sp>
      <p:sp>
        <p:nvSpPr>
          <p:cNvPr id="3" name="Title 2"/>
          <p:cNvSpPr>
            <a:spLocks noGrp="1"/>
          </p:cNvSpPr>
          <p:nvPr>
            <p:ph type="title"/>
          </p:nvPr>
        </p:nvSpPr>
        <p:spPr/>
        <p:txBody>
          <a:bodyPr/>
          <a:lstStyle/>
          <a:p>
            <a:r>
              <a:rPr lang="en-US" dirty="0" smtClean="0"/>
              <a:t>Language Arts Standards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Students will read various fiction and non-fiction books about their five senses and how they are essential in their daily lives.</a:t>
            </a:r>
          </a:p>
          <a:p>
            <a:r>
              <a:rPr lang="en-US" dirty="0" smtClean="0"/>
              <a:t>Students will read poems and have the option to share their journals with the class.</a:t>
            </a:r>
          </a:p>
          <a:p>
            <a:r>
              <a:rPr lang="en-US" dirty="0" smtClean="0"/>
              <a:t>Teacher will read aloud from </a:t>
            </a:r>
            <a:r>
              <a:rPr lang="en-US" i="1" dirty="0" smtClean="0"/>
              <a:t>My Five Senses </a:t>
            </a:r>
            <a:r>
              <a:rPr lang="en-US" dirty="0" smtClean="0"/>
              <a:t>by </a:t>
            </a:r>
            <a:r>
              <a:rPr lang="en-US" dirty="0" err="1" smtClean="0"/>
              <a:t>Aliki</a:t>
            </a:r>
            <a:endParaRPr lang="en-US" dirty="0" smtClean="0"/>
          </a:p>
          <a:p>
            <a:r>
              <a:rPr lang="en-US" dirty="0" smtClean="0"/>
              <a:t>Teacher will read aloud </a:t>
            </a:r>
            <a:r>
              <a:rPr lang="en-US" dirty="0" smtClean="0"/>
              <a:t>from </a:t>
            </a:r>
            <a:r>
              <a:rPr lang="en-US" i="1" dirty="0" smtClean="0"/>
              <a:t>The Magic School Bus Explores </a:t>
            </a:r>
            <a:r>
              <a:rPr lang="en-US" i="1" dirty="0" smtClean="0"/>
              <a:t>Its Senses </a:t>
            </a:r>
            <a:r>
              <a:rPr lang="en-US" dirty="0" smtClean="0"/>
              <a:t>by Kristin Earhart</a:t>
            </a:r>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Language Arts: Reading Activities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Students will write in their journals about how they use their senses.</a:t>
            </a:r>
          </a:p>
          <a:p>
            <a:r>
              <a:rPr lang="en-US" dirty="0" smtClean="0"/>
              <a:t>Students will create a variety of poems based off of their senses. (Acrostic, Limerick, Haiku, COLOR.)</a:t>
            </a:r>
          </a:p>
          <a:p>
            <a:r>
              <a:rPr lang="en-US" dirty="0" smtClean="0"/>
              <a:t>Students will write and illustrate a typical day in their life and how their senses take a big part of that day.</a:t>
            </a:r>
          </a:p>
          <a:p>
            <a:r>
              <a:rPr lang="en-US" dirty="0" smtClean="0"/>
              <a:t>Students will write a letter to the President and explain what they </a:t>
            </a:r>
            <a:r>
              <a:rPr lang="en-US" dirty="0" smtClean="0"/>
              <a:t>experience through their five senses </a:t>
            </a:r>
            <a:r>
              <a:rPr lang="en-US" dirty="0" smtClean="0"/>
              <a:t>in their hometowns.</a:t>
            </a:r>
            <a:endParaRPr lang="en-US" dirty="0"/>
          </a:p>
        </p:txBody>
      </p:sp>
      <p:sp>
        <p:nvSpPr>
          <p:cNvPr id="2" name="Title 1"/>
          <p:cNvSpPr>
            <a:spLocks noGrp="1"/>
          </p:cNvSpPr>
          <p:nvPr>
            <p:ph type="title"/>
          </p:nvPr>
        </p:nvSpPr>
        <p:spPr/>
        <p:txBody>
          <a:bodyPr>
            <a:normAutofit fontScale="90000"/>
          </a:bodyPr>
          <a:lstStyle/>
          <a:p>
            <a:r>
              <a:rPr lang="en-US" dirty="0" smtClean="0"/>
              <a:t>Language Arts: Writing Activities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Students will explore their senses and discuss with others about what they see, smell, hear, taste, and feel.</a:t>
            </a:r>
          </a:p>
          <a:p>
            <a:r>
              <a:rPr lang="en-US" dirty="0" smtClean="0"/>
              <a:t>Students will discuss as a group how each person relies on different senses or uses different senses to approach a situation.</a:t>
            </a:r>
          </a:p>
          <a:p>
            <a:r>
              <a:rPr lang="en-US" dirty="0" smtClean="0"/>
              <a:t>Students will use descriptive language (adjectives)  to describe the sense of smell, touch, sight, hearing, and taste. </a:t>
            </a:r>
            <a:r>
              <a:rPr lang="en-US" dirty="0" smtClean="0"/>
              <a:t>These will be placed on the word wall.</a:t>
            </a:r>
            <a:endParaRPr lang="en-US" dirty="0" smtClean="0"/>
          </a:p>
          <a:p>
            <a:r>
              <a:rPr lang="en-US" dirty="0" smtClean="0"/>
              <a:t>Students will share a time they had to rely heavily on a specific sense and how they were able to focus in on that sense. </a:t>
            </a:r>
          </a:p>
          <a:p>
            <a:endParaRPr lang="en-US" dirty="0"/>
          </a:p>
        </p:txBody>
      </p:sp>
      <p:sp>
        <p:nvSpPr>
          <p:cNvPr id="2" name="Title 1"/>
          <p:cNvSpPr>
            <a:spLocks noGrp="1"/>
          </p:cNvSpPr>
          <p:nvPr>
            <p:ph type="title"/>
          </p:nvPr>
        </p:nvSpPr>
        <p:spPr/>
        <p:txBody>
          <a:bodyPr>
            <a:normAutofit fontScale="90000"/>
          </a:bodyPr>
          <a:lstStyle/>
          <a:p>
            <a:r>
              <a:rPr lang="en-US" dirty="0" smtClean="0"/>
              <a:t>Language Arts: Speaking Activities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Students will listen to songs about their senses.</a:t>
            </a:r>
          </a:p>
          <a:p>
            <a:r>
              <a:rPr lang="en-US" dirty="0" smtClean="0"/>
              <a:t>Students will become aware </a:t>
            </a:r>
            <a:r>
              <a:rPr lang="en-US" dirty="0" smtClean="0"/>
              <a:t>and appreciate their sense </a:t>
            </a:r>
            <a:r>
              <a:rPr lang="en-US" dirty="0" smtClean="0"/>
              <a:t>of hearing when listening to books being </a:t>
            </a:r>
            <a:r>
              <a:rPr lang="en-US" dirty="0" smtClean="0"/>
              <a:t>read them, </a:t>
            </a:r>
            <a:r>
              <a:rPr lang="en-US" dirty="0" smtClean="0"/>
              <a:t>or watching </a:t>
            </a:r>
            <a:r>
              <a:rPr lang="en-US" dirty="0" smtClean="0"/>
              <a:t>a film</a:t>
            </a:r>
            <a:r>
              <a:rPr lang="en-US" dirty="0" smtClean="0"/>
              <a:t>.</a:t>
            </a:r>
          </a:p>
          <a:p>
            <a:r>
              <a:rPr lang="en-US" dirty="0" smtClean="0"/>
              <a:t>Students will take the time to listen to peers during discussion time, and be able to understand and respond to what it is they are saying. </a:t>
            </a:r>
          </a:p>
          <a:p>
            <a:r>
              <a:rPr lang="en-US" dirty="0" smtClean="0"/>
              <a:t>Students can follow along to books on tape or listen to online reading on the classroom laptops.</a:t>
            </a:r>
            <a:br>
              <a:rPr lang="en-US" dirty="0" smtClean="0"/>
            </a:br>
            <a:endParaRPr lang="en-US" dirty="0"/>
          </a:p>
        </p:txBody>
      </p:sp>
      <p:sp>
        <p:nvSpPr>
          <p:cNvPr id="2" name="Title 1"/>
          <p:cNvSpPr>
            <a:spLocks noGrp="1"/>
          </p:cNvSpPr>
          <p:nvPr>
            <p:ph type="title"/>
          </p:nvPr>
        </p:nvSpPr>
        <p:spPr/>
        <p:txBody>
          <a:bodyPr>
            <a:normAutofit fontScale="90000"/>
          </a:bodyPr>
          <a:lstStyle/>
          <a:p>
            <a:r>
              <a:rPr lang="en-US" dirty="0" smtClean="0"/>
              <a:t>Language Arts: Listening Activities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1374</TotalTime>
  <Words>3154</Words>
  <Application>Microsoft Office PowerPoint</Application>
  <PresentationFormat>On-screen Show (4:3)</PresentationFormat>
  <Paragraphs>234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The Five Senses</vt:lpstr>
      <vt:lpstr>Literature Selection- Fiction</vt:lpstr>
      <vt:lpstr>Literature Selection-Non Fiction</vt:lpstr>
      <vt:lpstr>Theme Study</vt:lpstr>
      <vt:lpstr>Language Arts Standards</vt:lpstr>
      <vt:lpstr>Language Arts: Reading Activities</vt:lpstr>
      <vt:lpstr>Language Arts: Writing Activities</vt:lpstr>
      <vt:lpstr>Language Arts: Speaking Activities</vt:lpstr>
      <vt:lpstr>Language Arts: Listening Activities</vt:lpstr>
      <vt:lpstr>Language Arts: Viewing Activities</vt:lpstr>
      <vt:lpstr>Language Arts: Visually Representing Activities</vt:lpstr>
      <vt:lpstr>Science and Mathematics Standards</vt:lpstr>
      <vt:lpstr>Science Activities:</vt:lpstr>
      <vt:lpstr>Mathematics Activities:</vt:lpstr>
      <vt:lpstr>Social Studies Standards</vt:lpstr>
      <vt:lpstr>Social Studies Activities:</vt:lpstr>
      <vt:lpstr>Music and Art Standards</vt:lpstr>
      <vt:lpstr>Music and Art Activities:</vt:lpstr>
      <vt:lpstr>Physical Education Standards</vt:lpstr>
      <vt:lpstr>Physical Education Activities:</vt:lpstr>
      <vt:lpstr>Technology</vt:lpstr>
      <vt:lpstr>Language Arts Strategies</vt:lpstr>
      <vt:lpstr>Grouping Patterns</vt:lpstr>
      <vt:lpstr>Slide 24</vt:lpstr>
      <vt:lpstr>Assessments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Senses</dc:title>
  <dc:creator>cherlyn</dc:creator>
  <cp:lastModifiedBy>cherlyn</cp:lastModifiedBy>
  <cp:revision>69</cp:revision>
  <cp:lastPrinted>2014-11-18T15:38:26Z</cp:lastPrinted>
  <dcterms:created xsi:type="dcterms:W3CDTF">2014-11-05T02:03:58Z</dcterms:created>
  <dcterms:modified xsi:type="dcterms:W3CDTF">2014-12-16T22:54:06Z</dcterms:modified>
</cp:coreProperties>
</file>